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7" r:id="rId6"/>
    <p:sldId id="258" r:id="rId7"/>
    <p:sldId id="259" r:id="rId8"/>
    <p:sldId id="260" r:id="rId9"/>
    <p:sldId id="282" r:id="rId10"/>
    <p:sldId id="261" r:id="rId11"/>
    <p:sldId id="262" r:id="rId12"/>
    <p:sldId id="263" r:id="rId13"/>
    <p:sldId id="265" r:id="rId14"/>
    <p:sldId id="266" r:id="rId15"/>
    <p:sldId id="267" r:id="rId16"/>
    <p:sldId id="268" r:id="rId17"/>
    <p:sldId id="270" r:id="rId18"/>
    <p:sldId id="269" r:id="rId19"/>
    <p:sldId id="275" r:id="rId20"/>
    <p:sldId id="276" r:id="rId21"/>
    <p:sldId id="281"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03F5431-F1D5-4126-8684-714C64C78109}">
          <p14:sldIdLst>
            <p14:sldId id="256"/>
            <p14:sldId id="257"/>
          </p14:sldIdLst>
        </p14:section>
        <p14:section name="Introduction and Concepts" id="{74ABF4EB-2DF2-431A-8978-28075EF6E9E4}">
          <p14:sldIdLst>
            <p14:sldId id="258"/>
            <p14:sldId id="259"/>
            <p14:sldId id="260"/>
            <p14:sldId id="282"/>
            <p14:sldId id="261"/>
            <p14:sldId id="262"/>
            <p14:sldId id="263"/>
          </p14:sldIdLst>
        </p14:section>
        <p14:section name="Night Visual Illusions" id="{50300636-37DD-472F-9FC3-C432552872AB}">
          <p14:sldIdLst>
            <p14:sldId id="265"/>
            <p14:sldId id="266"/>
            <p14:sldId id="267"/>
            <p14:sldId id="268"/>
            <p14:sldId id="270"/>
            <p14:sldId id="269"/>
          </p14:sldIdLst>
        </p14:section>
        <p14:section name="Night Operation Procedures" id="{B65ADCBD-9CD6-4B50-9252-8F557ECD9777}">
          <p14:sldIdLst>
            <p14:sldId id="275"/>
            <p14:sldId id="276"/>
            <p14:sldId id="281"/>
            <p14:sldId id="277"/>
            <p14:sldId id="278"/>
            <p14:sldId id="279"/>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6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autoAdjust="0"/>
  </p:normalViewPr>
  <p:slideViewPr>
    <p:cSldViewPr snapToGrid="0">
      <p:cViewPr varScale="1">
        <p:scale>
          <a:sx n="59" d="100"/>
          <a:sy n="59" d="100"/>
        </p:scale>
        <p:origin x="964" y="6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2B8F40-1C26-4870-A5E1-61DE8BD77D9C}" type="datetimeFigureOut">
              <a:rPr lang="en-US" smtClean="0"/>
              <a:t>11/7/2016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B2216-208C-4ED5-A3A9-B44CD2DE7656}" type="slidenum">
              <a:rPr lang="en-US" smtClean="0"/>
              <a:t>‹#›</a:t>
            </a:fld>
            <a:endParaRPr lang="en-US"/>
          </a:p>
        </p:txBody>
      </p:sp>
    </p:spTree>
    <p:extLst>
      <p:ext uri="{BB962C8B-B14F-4D97-AF65-F5344CB8AC3E}">
        <p14:creationId xmlns:p14="http://schemas.microsoft.com/office/powerpoint/2010/main" val="3246959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Cones are used for day or high-intensity light vision. They are involved with central vision to detect detail, perceive color, and identify far-away objects.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Rods are used for low-light intensity or night vision and are involved with peripheral vision to detect position references including objects (fixed and moving) in shades of grey, but cannot be used to detect detail or to perceive color. </a:t>
            </a:r>
          </a:p>
          <a:p>
            <a:endParaRPr lang="en-US" dirty="0"/>
          </a:p>
        </p:txBody>
      </p:sp>
      <p:sp>
        <p:nvSpPr>
          <p:cNvPr id="4" name="Slide Number Placeholder 3"/>
          <p:cNvSpPr>
            <a:spLocks noGrp="1"/>
          </p:cNvSpPr>
          <p:nvPr>
            <p:ph type="sldNum" sz="quarter" idx="10"/>
          </p:nvPr>
        </p:nvSpPr>
        <p:spPr/>
        <p:txBody>
          <a:bodyPr/>
          <a:lstStyle/>
          <a:p>
            <a:fld id="{071B2216-208C-4ED5-A3A9-B44CD2DE7656}" type="slidenum">
              <a:rPr lang="en-US" smtClean="0"/>
              <a:t>4</a:t>
            </a:fld>
            <a:endParaRPr lang="en-US"/>
          </a:p>
        </p:txBody>
      </p:sp>
    </p:spTree>
    <p:extLst>
      <p:ext uri="{BB962C8B-B14F-4D97-AF65-F5344CB8AC3E}">
        <p14:creationId xmlns:p14="http://schemas.microsoft.com/office/powerpoint/2010/main" val="1064663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area where the optic nerve connects to the retina in the back of each eye is known as the optic disk. There is a total absence of cones and rods in this area, and, consequently, each eye is completely blind in this spot </a:t>
            </a:r>
            <a:endParaRPr lang="en-US" dirty="0"/>
          </a:p>
        </p:txBody>
      </p:sp>
      <p:sp>
        <p:nvSpPr>
          <p:cNvPr id="4" name="Slide Number Placeholder 3"/>
          <p:cNvSpPr>
            <a:spLocks noGrp="1"/>
          </p:cNvSpPr>
          <p:nvPr>
            <p:ph type="sldNum" sz="quarter" idx="10"/>
          </p:nvPr>
        </p:nvSpPr>
        <p:spPr/>
        <p:txBody>
          <a:bodyPr/>
          <a:lstStyle/>
          <a:p>
            <a:fld id="{071B2216-208C-4ED5-A3A9-B44CD2DE7656}" type="slidenum">
              <a:rPr lang="en-US" smtClean="0"/>
              <a:t>5</a:t>
            </a:fld>
            <a:endParaRPr lang="en-US"/>
          </a:p>
        </p:txBody>
      </p:sp>
    </p:spTree>
    <p:extLst>
      <p:ext uri="{BB962C8B-B14F-4D97-AF65-F5344CB8AC3E}">
        <p14:creationId xmlns:p14="http://schemas.microsoft.com/office/powerpoint/2010/main" val="1315750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area where the optic nerve connects to the retina in the back of each eye is known as the optic disk. There is a total absence of cones and rods in this area, and, consequently, each eye is completely blind in this spot </a:t>
            </a:r>
            <a:endParaRPr lang="en-US" dirty="0"/>
          </a:p>
        </p:txBody>
      </p:sp>
      <p:sp>
        <p:nvSpPr>
          <p:cNvPr id="4" name="Slide Number Placeholder 3"/>
          <p:cNvSpPr>
            <a:spLocks noGrp="1"/>
          </p:cNvSpPr>
          <p:nvPr>
            <p:ph type="sldNum" sz="quarter" idx="10"/>
          </p:nvPr>
        </p:nvSpPr>
        <p:spPr/>
        <p:txBody>
          <a:bodyPr/>
          <a:lstStyle/>
          <a:p>
            <a:fld id="{071B2216-208C-4ED5-A3A9-B44CD2DE7656}" type="slidenum">
              <a:rPr lang="en-US" smtClean="0"/>
              <a:t>6</a:t>
            </a:fld>
            <a:endParaRPr lang="en-US"/>
          </a:p>
        </p:txBody>
      </p:sp>
    </p:spTree>
    <p:extLst>
      <p:ext uri="{BB962C8B-B14F-4D97-AF65-F5344CB8AC3E}">
        <p14:creationId xmlns:p14="http://schemas.microsoft.com/office/powerpoint/2010/main" val="3110567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Anti-collision lights do</a:t>
            </a:r>
            <a:r>
              <a:rPr lang="en-US" baseline="0" dirty="0"/>
              <a:t> not affect night vision because they flash for less than 1 second.</a:t>
            </a:r>
            <a:endParaRPr lang="en-US" dirty="0"/>
          </a:p>
        </p:txBody>
      </p:sp>
      <p:sp>
        <p:nvSpPr>
          <p:cNvPr id="4" name="Slide Number Placeholder 3"/>
          <p:cNvSpPr>
            <a:spLocks noGrp="1"/>
          </p:cNvSpPr>
          <p:nvPr>
            <p:ph type="sldNum" sz="quarter" idx="10"/>
          </p:nvPr>
        </p:nvSpPr>
        <p:spPr/>
        <p:txBody>
          <a:bodyPr/>
          <a:lstStyle/>
          <a:p>
            <a:fld id="{071B2216-208C-4ED5-A3A9-B44CD2DE7656}" type="slidenum">
              <a:rPr lang="en-US" smtClean="0"/>
              <a:t>7</a:t>
            </a:fld>
            <a:endParaRPr lang="en-US"/>
          </a:p>
        </p:txBody>
      </p:sp>
    </p:spTree>
    <p:extLst>
      <p:ext uri="{BB962C8B-B14F-4D97-AF65-F5344CB8AC3E}">
        <p14:creationId xmlns:p14="http://schemas.microsoft.com/office/powerpoint/2010/main" val="3674561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1B2216-208C-4ED5-A3A9-B44CD2DE7656}" type="slidenum">
              <a:rPr lang="en-US" smtClean="0"/>
              <a:t>9</a:t>
            </a:fld>
            <a:endParaRPr lang="en-US"/>
          </a:p>
        </p:txBody>
      </p:sp>
    </p:spTree>
    <p:extLst>
      <p:ext uri="{BB962C8B-B14F-4D97-AF65-F5344CB8AC3E}">
        <p14:creationId xmlns:p14="http://schemas.microsoft.com/office/powerpoint/2010/main" val="13053400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2416052"/>
            <a:ext cx="12192000" cy="1654786"/>
          </a:xfrm>
          <a:prstGeom prst="rect">
            <a:avLst/>
          </a:prstGeom>
          <a:solidFill>
            <a:srgbClr val="496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2416052"/>
            <a:ext cx="9144000" cy="1654786"/>
          </a:xfrm>
          <a:solidFill>
            <a:srgbClr val="4968FF"/>
          </a:solidFill>
        </p:spPr>
        <p:txBody>
          <a:bodyPr anchor="b"/>
          <a:lstStyle>
            <a:lvl1pPr algn="ctr">
              <a:defRPr sz="60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4070838"/>
            <a:ext cx="9144000" cy="11869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C0DA60-C262-44C6-B9BB-741B834A823F}" type="datetimeFigureOut">
              <a:rPr lang="en-US" smtClean="0"/>
              <a:t>11/7/2016</a:t>
            </a:fld>
            <a:endParaRPr lang="en-US"/>
          </a:p>
        </p:txBody>
      </p:sp>
      <p:sp>
        <p:nvSpPr>
          <p:cNvPr id="6" name="Slide Number Placeholder 5"/>
          <p:cNvSpPr>
            <a:spLocks noGrp="1"/>
          </p:cNvSpPr>
          <p:nvPr>
            <p:ph type="sldNum" sz="quarter" idx="12"/>
          </p:nvPr>
        </p:nvSpPr>
        <p:spPr/>
        <p:txBody>
          <a:bodyPr/>
          <a:lstStyle/>
          <a:p>
            <a:fld id="{F21CCAF1-D5E2-43AF-BAD3-8F5E4CF59B9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18996" y="468317"/>
            <a:ext cx="7154008" cy="1040908"/>
          </a:xfrm>
          <a:prstGeom prst="rect">
            <a:avLst/>
          </a:prstGeom>
        </p:spPr>
      </p:pic>
      <p:sp>
        <p:nvSpPr>
          <p:cNvPr id="8" name="TextBox 7"/>
          <p:cNvSpPr txBox="1"/>
          <p:nvPr userDrawn="1"/>
        </p:nvSpPr>
        <p:spPr>
          <a:xfrm>
            <a:off x="2518996" y="1394820"/>
            <a:ext cx="7179530" cy="707886"/>
          </a:xfrm>
          <a:prstGeom prst="rect">
            <a:avLst/>
          </a:prstGeom>
          <a:noFill/>
        </p:spPr>
        <p:txBody>
          <a:bodyPr wrap="none" rtlCol="0">
            <a:spAutoFit/>
          </a:bodyPr>
          <a:lstStyle/>
          <a:p>
            <a:r>
              <a:rPr lang="en-US" sz="4000" dirty="0">
                <a:solidFill>
                  <a:srgbClr val="4968FF"/>
                </a:solidFill>
                <a:latin typeface="Airstrike" pitchFamily="2" charset="0"/>
              </a:rPr>
              <a:t>Aerial Imagery Services</a:t>
            </a:r>
          </a:p>
        </p:txBody>
      </p:sp>
    </p:spTree>
    <p:extLst>
      <p:ext uri="{BB962C8B-B14F-4D97-AF65-F5344CB8AC3E}">
        <p14:creationId xmlns:p14="http://schemas.microsoft.com/office/powerpoint/2010/main" val="1244528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0DA60-C262-44C6-B9BB-741B834A823F}" type="datetimeFigureOut">
              <a:rPr lang="en-US" smtClean="0"/>
              <a:t>11/7/2016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623931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0DA60-C262-44C6-B9BB-741B834A823F}" type="datetimeFigureOut">
              <a:rPr lang="en-US" smtClean="0"/>
              <a:t>11/7/2016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65376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0DA60-C262-44C6-B9BB-741B834A823F}" type="datetimeFigureOut">
              <a:rPr lang="en-US" smtClean="0"/>
              <a:t>11/7/2016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76160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C0DA60-C262-44C6-B9BB-741B834A823F}" type="datetimeFigureOut">
              <a:rPr lang="en-US" smtClean="0"/>
              <a:t>11/7/2016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990727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C0DA60-C262-44C6-B9BB-741B834A823F}" type="datetimeFigureOut">
              <a:rPr lang="en-US" smtClean="0"/>
              <a:t>11/7/2016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57967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C0DA60-C262-44C6-B9BB-741B834A823F}" type="datetimeFigureOut">
              <a:rPr lang="en-US" smtClean="0"/>
              <a:t>11/7/2016</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150576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C0DA60-C262-44C6-B9BB-741B834A823F}" type="datetimeFigureOut">
              <a:rPr lang="en-US" smtClean="0"/>
              <a:t>11/7/2016</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272437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0DA60-C262-44C6-B9BB-741B834A823F}" type="datetimeFigureOut">
              <a:rPr lang="en-US" smtClean="0"/>
              <a:t>11/7/2016</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3457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C0DA60-C262-44C6-B9BB-741B834A823F}" type="datetimeFigureOut">
              <a:rPr lang="en-US" smtClean="0"/>
              <a:t>11/7/2016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4150113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C0DA60-C262-44C6-B9BB-741B834A823F}" type="datetimeFigureOut">
              <a:rPr lang="en-US" smtClean="0"/>
              <a:t>11/7/2016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21CCAF1-D5E2-43AF-BAD3-8F5E4CF59B9F}" type="slidenum">
              <a:rPr lang="en-US" smtClean="0"/>
              <a:t>‹#›</a:t>
            </a:fld>
            <a:endParaRPr lang="en-US"/>
          </a:p>
        </p:txBody>
      </p:sp>
    </p:spTree>
    <p:extLst>
      <p:ext uri="{BB962C8B-B14F-4D97-AF65-F5344CB8AC3E}">
        <p14:creationId xmlns:p14="http://schemas.microsoft.com/office/powerpoint/2010/main" val="4279847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a:solidFill>
            <a:srgbClr val="4968FF"/>
          </a:solidFill>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0DA60-C262-44C6-B9BB-741B834A823F}" type="datetimeFigureOut">
              <a:rPr lang="en-US" smtClean="0"/>
              <a:t>11/7/2016</a:t>
            </a:fld>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CCAF1-D5E2-43AF-BAD3-8F5E4CF59B9F}"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271721" y="6418979"/>
            <a:ext cx="1648558" cy="239865"/>
          </a:xfrm>
          <a:prstGeom prst="rect">
            <a:avLst/>
          </a:prstGeom>
        </p:spPr>
      </p:pic>
    </p:spTree>
    <p:extLst>
      <p:ext uri="{BB962C8B-B14F-4D97-AF65-F5344CB8AC3E}">
        <p14:creationId xmlns:p14="http://schemas.microsoft.com/office/powerpoint/2010/main" val="2022609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Effects of Darkness on Vision</a:t>
            </a:r>
          </a:p>
        </p:txBody>
      </p:sp>
      <p:sp>
        <p:nvSpPr>
          <p:cNvPr id="3" name="Subtitle 2"/>
          <p:cNvSpPr>
            <a:spLocks noGrp="1"/>
          </p:cNvSpPr>
          <p:nvPr>
            <p:ph type="subTitle" idx="1"/>
          </p:nvPr>
        </p:nvSpPr>
        <p:spPr/>
        <p:txBody>
          <a:bodyPr/>
          <a:lstStyle/>
          <a:p>
            <a:r>
              <a:rPr lang="en-US" dirty="0"/>
              <a:t>Making Night Operations Safer</a:t>
            </a:r>
          </a:p>
        </p:txBody>
      </p:sp>
    </p:spTree>
    <p:extLst>
      <p:ext uri="{BB962C8B-B14F-4D97-AF65-F5344CB8AC3E}">
        <p14:creationId xmlns:p14="http://schemas.microsoft.com/office/powerpoint/2010/main" val="1552890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Night Visual Illusions</a:t>
            </a:r>
          </a:p>
        </p:txBody>
      </p:sp>
      <p:sp>
        <p:nvSpPr>
          <p:cNvPr id="6" name="Text Placeholder 5"/>
          <p:cNvSpPr>
            <a:spLocks noGrp="1"/>
          </p:cNvSpPr>
          <p:nvPr>
            <p:ph type="body" idx="1"/>
          </p:nvPr>
        </p:nvSpPr>
        <p:spPr/>
        <p:txBody>
          <a:bodyPr/>
          <a:lstStyle/>
          <a:p>
            <a:endParaRPr lang="en-US"/>
          </a:p>
        </p:txBody>
      </p:sp>
    </p:spTree>
    <p:extLst>
      <p:ext uri="{BB962C8B-B14F-4D97-AF65-F5344CB8AC3E}">
        <p14:creationId xmlns:p14="http://schemas.microsoft.com/office/powerpoint/2010/main" val="1266507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Autokinesis</a:t>
            </a:r>
            <a:endParaRPr lang="en-US" dirty="0"/>
          </a:p>
        </p:txBody>
      </p:sp>
      <p:sp>
        <p:nvSpPr>
          <p:cNvPr id="5" name="Content Placeholder 4"/>
          <p:cNvSpPr>
            <a:spLocks noGrp="1"/>
          </p:cNvSpPr>
          <p:nvPr>
            <p:ph idx="1"/>
          </p:nvPr>
        </p:nvSpPr>
        <p:spPr/>
        <p:txBody>
          <a:bodyPr/>
          <a:lstStyle/>
          <a:p>
            <a:r>
              <a:rPr lang="en-US" dirty="0"/>
              <a:t>Objects appear to move if stared at</a:t>
            </a:r>
          </a:p>
          <a:p>
            <a:r>
              <a:rPr lang="en-US" dirty="0"/>
              <a:t>Avoid it, by focusing on various objects at various distances</a:t>
            </a:r>
          </a:p>
          <a:p>
            <a:r>
              <a:rPr lang="en-US" dirty="0"/>
              <a:t>Don’t fixate on an object</a:t>
            </a:r>
          </a:p>
        </p:txBody>
      </p:sp>
    </p:spTree>
    <p:extLst>
      <p:ext uri="{BB962C8B-B14F-4D97-AF65-F5344CB8AC3E}">
        <p14:creationId xmlns:p14="http://schemas.microsoft.com/office/powerpoint/2010/main" val="814306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False Horizon</a:t>
            </a:r>
          </a:p>
        </p:txBody>
      </p:sp>
      <p:sp>
        <p:nvSpPr>
          <p:cNvPr id="5" name="Content Placeholder 4"/>
          <p:cNvSpPr>
            <a:spLocks noGrp="1"/>
          </p:cNvSpPr>
          <p:nvPr>
            <p:ph idx="1"/>
          </p:nvPr>
        </p:nvSpPr>
        <p:spPr/>
        <p:txBody>
          <a:bodyPr/>
          <a:lstStyle/>
          <a:p>
            <a:r>
              <a:rPr lang="en-US" dirty="0"/>
              <a:t>Occurs what the natural horizon can not be seen</a:t>
            </a:r>
          </a:p>
          <a:p>
            <a:r>
              <a:rPr lang="en-US" dirty="0"/>
              <a:t>Caused by bright stars or city lights</a:t>
            </a:r>
          </a:p>
          <a:p>
            <a:r>
              <a:rPr lang="en-US" dirty="0"/>
              <a:t>Can also be caused stars reflecting off water</a:t>
            </a:r>
          </a:p>
          <a:p>
            <a:r>
              <a:rPr lang="en-US" dirty="0"/>
              <a:t>Slanted free way lights</a:t>
            </a:r>
          </a:p>
          <a:p>
            <a:r>
              <a:rPr lang="en-US" dirty="0"/>
              <a:t>Sloping clouds</a:t>
            </a:r>
          </a:p>
        </p:txBody>
      </p:sp>
    </p:spTree>
    <p:extLst>
      <p:ext uri="{BB962C8B-B14F-4D97-AF65-F5344CB8AC3E}">
        <p14:creationId xmlns:p14="http://schemas.microsoft.com/office/powerpoint/2010/main" val="436628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Size-Distance Illusion</a:t>
            </a:r>
          </a:p>
        </p:txBody>
      </p:sp>
      <p:sp>
        <p:nvSpPr>
          <p:cNvPr id="5" name="Content Placeholder 4"/>
          <p:cNvSpPr>
            <a:spLocks noGrp="1"/>
          </p:cNvSpPr>
          <p:nvPr>
            <p:ph idx="1"/>
          </p:nvPr>
        </p:nvSpPr>
        <p:spPr/>
        <p:txBody>
          <a:bodyPr/>
          <a:lstStyle/>
          <a:p>
            <a:r>
              <a:rPr lang="en-US" dirty="0"/>
              <a:t>Angles can affect perceived size and/or distance</a:t>
            </a:r>
          </a:p>
          <a:p>
            <a:r>
              <a:rPr lang="en-US" dirty="0"/>
              <a:t>Cones in the eye can’t assist at night</a:t>
            </a:r>
          </a:p>
          <a:p>
            <a:r>
              <a:rPr lang="en-US" dirty="0"/>
              <a:t>Bright lights seem closer</a:t>
            </a:r>
          </a:p>
          <a:p>
            <a:r>
              <a:rPr lang="en-US" dirty="0"/>
              <a:t>Dim lights seem father away</a:t>
            </a:r>
          </a:p>
        </p:txBody>
      </p:sp>
    </p:spTree>
    <p:extLst>
      <p:ext uri="{BB962C8B-B14F-4D97-AF65-F5344CB8AC3E}">
        <p14:creationId xmlns:p14="http://schemas.microsoft.com/office/powerpoint/2010/main" val="878752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Flicker Vertigo</a:t>
            </a:r>
          </a:p>
        </p:txBody>
      </p:sp>
      <p:sp>
        <p:nvSpPr>
          <p:cNvPr id="5" name="Content Placeholder 4"/>
          <p:cNvSpPr>
            <a:spLocks noGrp="1"/>
          </p:cNvSpPr>
          <p:nvPr>
            <p:ph idx="1"/>
          </p:nvPr>
        </p:nvSpPr>
        <p:spPr/>
        <p:txBody>
          <a:bodyPr/>
          <a:lstStyle/>
          <a:p>
            <a:r>
              <a:rPr lang="en-US" dirty="0"/>
              <a:t>Flashing lights</a:t>
            </a:r>
          </a:p>
          <a:p>
            <a:r>
              <a:rPr lang="en-US" dirty="0"/>
              <a:t>Can cause:</a:t>
            </a:r>
          </a:p>
          <a:p>
            <a:pPr lvl="1"/>
            <a:r>
              <a:rPr lang="en-US" dirty="0"/>
              <a:t>Nausea</a:t>
            </a:r>
          </a:p>
          <a:p>
            <a:pPr lvl="1"/>
            <a:r>
              <a:rPr lang="en-US" dirty="0"/>
              <a:t>Dizziness</a:t>
            </a:r>
          </a:p>
          <a:p>
            <a:pPr lvl="1"/>
            <a:r>
              <a:rPr lang="en-US" dirty="0"/>
              <a:t>Headaches</a:t>
            </a:r>
          </a:p>
          <a:p>
            <a:pPr lvl="1"/>
            <a:r>
              <a:rPr lang="en-US" dirty="0"/>
              <a:t>Confusion</a:t>
            </a:r>
          </a:p>
        </p:txBody>
      </p:sp>
    </p:spTree>
    <p:extLst>
      <p:ext uri="{BB962C8B-B14F-4D97-AF65-F5344CB8AC3E}">
        <p14:creationId xmlns:p14="http://schemas.microsoft.com/office/powerpoint/2010/main" val="1566825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Other Types of Illusions</a:t>
            </a:r>
          </a:p>
        </p:txBody>
      </p:sp>
      <p:graphicFrame>
        <p:nvGraphicFramePr>
          <p:cNvPr id="2" name="Table 1"/>
          <p:cNvGraphicFramePr>
            <a:graphicFrameLocks noGrp="1"/>
          </p:cNvGraphicFramePr>
          <p:nvPr>
            <p:extLst>
              <p:ext uri="{D42A27DB-BD31-4B8C-83A1-F6EECF244321}">
                <p14:modId xmlns:p14="http://schemas.microsoft.com/office/powerpoint/2010/main" val="2917505010"/>
              </p:ext>
            </p:extLst>
          </p:nvPr>
        </p:nvGraphicFramePr>
        <p:xfrm>
          <a:off x="838200" y="2025952"/>
          <a:ext cx="10515600" cy="2392680"/>
        </p:xfrm>
        <a:graphic>
          <a:graphicData uri="http://schemas.openxmlformats.org/drawingml/2006/table">
            <a:tbl>
              <a:tblPr bandRow="1">
                <a:tableStyleId>{BC89EF96-8CEA-46FF-86C4-4CE0E7609802}</a:tableStyleId>
              </a:tblPr>
              <a:tblGrid>
                <a:gridCol w="3124200">
                  <a:extLst>
                    <a:ext uri="{9D8B030D-6E8A-4147-A177-3AD203B41FA5}">
                      <a16:colId xmlns:a16="http://schemas.microsoft.com/office/drawing/2014/main" val="3878670424"/>
                    </a:ext>
                  </a:extLst>
                </a:gridCol>
                <a:gridCol w="7391400">
                  <a:extLst>
                    <a:ext uri="{9D8B030D-6E8A-4147-A177-3AD203B41FA5}">
                      <a16:colId xmlns:a16="http://schemas.microsoft.com/office/drawing/2014/main" val="821299671"/>
                    </a:ext>
                  </a:extLst>
                </a:gridCol>
              </a:tblGrid>
              <a:tr h="370840">
                <a:tc>
                  <a:txBody>
                    <a:bodyPr/>
                    <a:lstStyle/>
                    <a:p>
                      <a:r>
                        <a:rPr lang="en-US" dirty="0"/>
                        <a:t>Reversible Perspective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Objects may appear they are going away when in fact they are approaching</a:t>
                      </a:r>
                    </a:p>
                  </a:txBody>
                  <a:tcPr/>
                </a:tc>
                <a:extLst>
                  <a:ext uri="{0D108BD9-81ED-4DB2-BD59-A6C34878D82A}">
                    <a16:rowId xmlns:a16="http://schemas.microsoft.com/office/drawing/2014/main" val="549157935"/>
                  </a:ext>
                </a:extLst>
              </a:tr>
              <a:tr h="370840">
                <a:tc>
                  <a:txBody>
                    <a:bodyPr/>
                    <a:lstStyle/>
                    <a:p>
                      <a:r>
                        <a:rPr lang="en-US" dirty="0"/>
                        <a:t>Terrain Slopes Illusion</a:t>
                      </a:r>
                      <a:endParaRPr lang="en-US" dirty="0"/>
                    </a:p>
                  </a:txBody>
                  <a:tcPr/>
                </a:tc>
                <a:tc>
                  <a:txBody>
                    <a:bodyPr/>
                    <a:lstStyle/>
                    <a:p>
                      <a:r>
                        <a:rPr lang="en-US" dirty="0"/>
                        <a:t>Perceived</a:t>
                      </a:r>
                      <a:r>
                        <a:rPr lang="en-US" baseline="0" dirty="0"/>
                        <a:t> to be too high or low due to slope</a:t>
                      </a:r>
                      <a:endParaRPr lang="en-US" dirty="0"/>
                    </a:p>
                  </a:txBody>
                  <a:tcPr/>
                </a:tc>
                <a:extLst>
                  <a:ext uri="{0D108BD9-81ED-4DB2-BD59-A6C34878D82A}">
                    <a16:rowId xmlns:a16="http://schemas.microsoft.com/office/drawing/2014/main" val="1902602045"/>
                  </a:ext>
                </a:extLst>
              </a:tr>
              <a:tr h="370840">
                <a:tc>
                  <a:txBody>
                    <a:bodyPr/>
                    <a:lstStyle/>
                    <a:p>
                      <a:r>
                        <a:rPr lang="en-US" dirty="0"/>
                        <a:t>Featureless Terrain Illusion</a:t>
                      </a:r>
                      <a:endParaRPr lang="en-US" dirty="0"/>
                    </a:p>
                  </a:txBody>
                  <a:tcPr/>
                </a:tc>
                <a:tc>
                  <a:txBody>
                    <a:bodyPr/>
                    <a:lstStyle/>
                    <a:p>
                      <a:r>
                        <a:rPr lang="en-US" dirty="0"/>
                        <a:t>Perceived to be higher</a:t>
                      </a:r>
                    </a:p>
                  </a:txBody>
                  <a:tcPr/>
                </a:tc>
                <a:extLst>
                  <a:ext uri="{0D108BD9-81ED-4DB2-BD59-A6C34878D82A}">
                    <a16:rowId xmlns:a16="http://schemas.microsoft.com/office/drawing/2014/main" val="1704560217"/>
                  </a:ext>
                </a:extLst>
              </a:tr>
              <a:tr h="370840">
                <a:tc>
                  <a:txBody>
                    <a:bodyPr/>
                    <a:lstStyle/>
                    <a:p>
                      <a:pPr marL="0" indent="0">
                        <a:buFont typeface="Arial" panose="020B0604020202020204" pitchFamily="34" charset="0"/>
                        <a:buNone/>
                      </a:pPr>
                      <a:r>
                        <a:rPr lang="en-US" dirty="0"/>
                        <a:t>Atmospheric Illusion</a:t>
                      </a:r>
                      <a:endParaRPr lang="en-US" dirty="0"/>
                    </a:p>
                  </a:txBody>
                  <a:tcPr/>
                </a:tc>
                <a:tc>
                  <a:txBody>
                    <a:bodyPr/>
                    <a:lstStyle/>
                    <a:p>
                      <a:pPr marL="285750" indent="-285750">
                        <a:buFont typeface="Arial" panose="020B0604020202020204" pitchFamily="34" charset="0"/>
                        <a:buChar char="•"/>
                      </a:pPr>
                      <a:r>
                        <a:rPr lang="en-US" dirty="0"/>
                        <a:t>Rain can cause illusion of greater height.</a:t>
                      </a:r>
                    </a:p>
                    <a:p>
                      <a:pPr marL="285750" indent="-285750">
                        <a:buFont typeface="Arial" panose="020B0604020202020204" pitchFamily="34" charset="0"/>
                        <a:buChar char="•"/>
                      </a:pPr>
                      <a:r>
                        <a:rPr lang="en-US" dirty="0"/>
                        <a:t>Haze can create</a:t>
                      </a:r>
                      <a:r>
                        <a:rPr lang="en-US" baseline="0" dirty="0"/>
                        <a:t> illusion of being farther away</a:t>
                      </a:r>
                      <a:endParaRPr lang="en-US" dirty="0"/>
                    </a:p>
                  </a:txBody>
                  <a:tcPr/>
                </a:tc>
                <a:extLst>
                  <a:ext uri="{0D108BD9-81ED-4DB2-BD59-A6C34878D82A}">
                    <a16:rowId xmlns:a16="http://schemas.microsoft.com/office/drawing/2014/main" val="4145488320"/>
                  </a:ext>
                </a:extLst>
              </a:tr>
              <a:tr h="370840">
                <a:tc>
                  <a:txBody>
                    <a:bodyPr/>
                    <a:lstStyle/>
                    <a:p>
                      <a:r>
                        <a:rPr lang="en-US" dirty="0"/>
                        <a:t>Ground Lighting Illusion</a:t>
                      </a:r>
                      <a:endParaRPr lang="en-US"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Confuse ground lighting with stars.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Bright lights can seem closer</a:t>
                      </a:r>
                    </a:p>
                  </a:txBody>
                  <a:tcPr/>
                </a:tc>
                <a:extLst>
                  <a:ext uri="{0D108BD9-81ED-4DB2-BD59-A6C34878D82A}">
                    <a16:rowId xmlns:a16="http://schemas.microsoft.com/office/drawing/2014/main" val="1859723921"/>
                  </a:ext>
                </a:extLst>
              </a:tr>
            </a:tbl>
          </a:graphicData>
        </a:graphic>
      </p:graphicFrame>
    </p:spTree>
    <p:extLst>
      <p:ext uri="{BB962C8B-B14F-4D97-AF65-F5344CB8AC3E}">
        <p14:creationId xmlns:p14="http://schemas.microsoft.com/office/powerpoint/2010/main" val="914807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UAS Night Operation Procedures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40510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Equipment and Procedures</a:t>
            </a:r>
          </a:p>
        </p:txBody>
      </p:sp>
      <p:sp>
        <p:nvSpPr>
          <p:cNvPr id="5" name="Content Placeholder 4"/>
          <p:cNvSpPr>
            <a:spLocks noGrp="1"/>
          </p:cNvSpPr>
          <p:nvPr>
            <p:ph sz="half" idx="1"/>
          </p:nvPr>
        </p:nvSpPr>
        <p:spPr/>
        <p:txBody>
          <a:bodyPr/>
          <a:lstStyle/>
          <a:p>
            <a:pPr marL="0" indent="0">
              <a:buNone/>
            </a:pPr>
            <a:r>
              <a:rPr lang="en-US" dirty="0"/>
              <a:t>Procedures</a:t>
            </a:r>
          </a:p>
          <a:p>
            <a:r>
              <a:rPr lang="en-US" dirty="0"/>
              <a:t>Minimum of one Visual Observer</a:t>
            </a:r>
          </a:p>
          <a:p>
            <a:r>
              <a:rPr lang="en-US" dirty="0"/>
              <a:t>Determine minimum safe altitude</a:t>
            </a:r>
          </a:p>
          <a:p>
            <a:r>
              <a:rPr lang="en-US" dirty="0"/>
              <a:t>Dedicated and protected take off and landing zone</a:t>
            </a:r>
          </a:p>
          <a:p>
            <a:r>
              <a:rPr lang="en-US" dirty="0"/>
              <a:t>Hand lights to see obstacles</a:t>
            </a:r>
          </a:p>
          <a:p>
            <a:r>
              <a:rPr lang="en-US" dirty="0"/>
              <a:t>Return To Home altitude set to known minimum safe altitude</a:t>
            </a:r>
          </a:p>
        </p:txBody>
      </p:sp>
      <p:sp>
        <p:nvSpPr>
          <p:cNvPr id="6" name="Content Placeholder 5"/>
          <p:cNvSpPr>
            <a:spLocks noGrp="1"/>
          </p:cNvSpPr>
          <p:nvPr>
            <p:ph sz="half" idx="2"/>
          </p:nvPr>
        </p:nvSpPr>
        <p:spPr/>
        <p:txBody>
          <a:bodyPr/>
          <a:lstStyle/>
          <a:p>
            <a:pPr marL="0" indent="0">
              <a:buNone/>
            </a:pPr>
            <a:r>
              <a:rPr lang="en-US" dirty="0"/>
              <a:t>UAS Equipment</a:t>
            </a:r>
          </a:p>
          <a:p>
            <a:r>
              <a:rPr lang="en-US" dirty="0"/>
              <a:t>First Person View Camera</a:t>
            </a:r>
          </a:p>
          <a:p>
            <a:r>
              <a:rPr lang="en-US" dirty="0"/>
              <a:t>Anti-Collision lights</a:t>
            </a:r>
          </a:p>
          <a:p>
            <a:r>
              <a:rPr lang="en-US" dirty="0"/>
              <a:t>Cameras</a:t>
            </a:r>
          </a:p>
          <a:p>
            <a:pPr lvl="1"/>
            <a:r>
              <a:rPr lang="en-US" dirty="0"/>
              <a:t>Thermal Imaging</a:t>
            </a:r>
          </a:p>
          <a:p>
            <a:pPr lvl="1"/>
            <a:r>
              <a:rPr lang="en-US" dirty="0"/>
              <a:t>Or, Zoom(Z3) with spot lights</a:t>
            </a:r>
          </a:p>
          <a:p>
            <a:pPr lvl="1"/>
            <a:r>
              <a:rPr lang="en-US" dirty="0"/>
              <a:t>Or X5 with zoom lens and spot lights</a:t>
            </a:r>
          </a:p>
          <a:p>
            <a:endParaRPr lang="en-US" dirty="0"/>
          </a:p>
        </p:txBody>
      </p:sp>
    </p:spTree>
    <p:extLst>
      <p:ext uri="{BB962C8B-B14F-4D97-AF65-F5344CB8AC3E}">
        <p14:creationId xmlns:p14="http://schemas.microsoft.com/office/powerpoint/2010/main" val="920102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Protecting Night Vision</a:t>
            </a:r>
          </a:p>
        </p:txBody>
      </p:sp>
      <p:sp>
        <p:nvSpPr>
          <p:cNvPr id="5" name="Content Placeholder 4"/>
          <p:cNvSpPr>
            <a:spLocks noGrp="1"/>
          </p:cNvSpPr>
          <p:nvPr>
            <p:ph idx="1"/>
          </p:nvPr>
        </p:nvSpPr>
        <p:spPr/>
        <p:txBody>
          <a:bodyPr/>
          <a:lstStyle/>
          <a:p>
            <a:r>
              <a:rPr lang="en-US" dirty="0"/>
              <a:t>Cover or close one eye when around bright lights</a:t>
            </a:r>
          </a:p>
          <a:p>
            <a:pPr lvl="1"/>
            <a:r>
              <a:rPr lang="en-US" dirty="0"/>
              <a:t>Pirates used to do it, hence the eye patch</a:t>
            </a:r>
          </a:p>
          <a:p>
            <a:r>
              <a:rPr lang="en-US" dirty="0"/>
              <a:t>Utilize Red lighting whenever possible</a:t>
            </a:r>
          </a:p>
          <a:p>
            <a:r>
              <a:rPr lang="en-US" dirty="0"/>
              <a:t>Try to be aware of scene lighting</a:t>
            </a:r>
          </a:p>
          <a:p>
            <a:r>
              <a:rPr lang="en-US" dirty="0"/>
              <a:t>Don’t stare at the flashing lights</a:t>
            </a:r>
          </a:p>
          <a:p>
            <a:r>
              <a:rPr lang="en-US" dirty="0"/>
              <a:t>Look down and away from bright lights</a:t>
            </a:r>
          </a:p>
        </p:txBody>
      </p:sp>
    </p:spTree>
    <p:extLst>
      <p:ext uri="{BB962C8B-B14F-4D97-AF65-F5344CB8AC3E}">
        <p14:creationId xmlns:p14="http://schemas.microsoft.com/office/powerpoint/2010/main" val="3989077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Takeoff And Landing Zone</a:t>
            </a:r>
          </a:p>
        </p:txBody>
      </p:sp>
      <p:sp>
        <p:nvSpPr>
          <p:cNvPr id="5" name="Content Placeholder 4"/>
          <p:cNvSpPr>
            <a:spLocks noGrp="1"/>
          </p:cNvSpPr>
          <p:nvPr>
            <p:ph idx="1"/>
          </p:nvPr>
        </p:nvSpPr>
        <p:spPr/>
        <p:txBody>
          <a:bodyPr/>
          <a:lstStyle/>
          <a:p>
            <a:r>
              <a:rPr lang="en-US" dirty="0"/>
              <a:t>Protected area that is clearly defined and lighted well</a:t>
            </a:r>
          </a:p>
          <a:p>
            <a:r>
              <a:rPr lang="en-US" dirty="0"/>
              <a:t>Preferably a 20 x 20 foot zone that is unobstructed vertically</a:t>
            </a:r>
          </a:p>
          <a:p>
            <a:pPr lvl="1"/>
            <a:r>
              <a:rPr lang="en-US" dirty="0"/>
              <a:t>Landing Zones less than 15 x 15 foot must be approved by the Lead Pilot</a:t>
            </a:r>
          </a:p>
          <a:p>
            <a:r>
              <a:rPr lang="en-US" dirty="0"/>
              <a:t>Preferably a flat hard surface</a:t>
            </a:r>
          </a:p>
          <a:p>
            <a:r>
              <a:rPr lang="en-US" dirty="0"/>
              <a:t>Preferably in the cold zone, but may be in the warm zone</a:t>
            </a:r>
          </a:p>
          <a:p>
            <a:pPr lvl="1"/>
            <a:r>
              <a:rPr lang="en-US" dirty="0"/>
              <a:t>Never the hot zone.</a:t>
            </a:r>
          </a:p>
        </p:txBody>
      </p:sp>
    </p:spTree>
    <p:extLst>
      <p:ext uri="{BB962C8B-B14F-4D97-AF65-F5344CB8AC3E}">
        <p14:creationId xmlns:p14="http://schemas.microsoft.com/office/powerpoint/2010/main" val="3872767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sz="half" idx="1"/>
          </p:nvPr>
        </p:nvSpPr>
        <p:spPr/>
        <p:txBody>
          <a:bodyPr>
            <a:normAutofit fontScale="77500" lnSpcReduction="20000"/>
          </a:bodyPr>
          <a:lstStyle/>
          <a:p>
            <a:pPr lvl="1"/>
            <a:r>
              <a:rPr lang="en-US" dirty="0"/>
              <a:t>Introduction and Concepts</a:t>
            </a:r>
          </a:p>
          <a:p>
            <a:pPr lvl="2"/>
            <a:r>
              <a:rPr lang="en-US" dirty="0"/>
              <a:t>Introduction</a:t>
            </a:r>
          </a:p>
          <a:p>
            <a:pPr lvl="2"/>
            <a:r>
              <a:rPr lang="en-US" dirty="0"/>
              <a:t>Understanding the how the eye works  - Cones vs Rods</a:t>
            </a:r>
          </a:p>
          <a:p>
            <a:pPr lvl="2"/>
            <a:r>
              <a:rPr lang="en-US" dirty="0"/>
              <a:t>Blind Spots</a:t>
            </a:r>
          </a:p>
          <a:p>
            <a:pPr lvl="2"/>
            <a:r>
              <a:rPr lang="en-US" dirty="0"/>
              <a:t>Acclimation to darkness</a:t>
            </a:r>
          </a:p>
          <a:p>
            <a:pPr lvl="2"/>
            <a:r>
              <a:rPr lang="en-US" dirty="0"/>
              <a:t>Handling bright lights</a:t>
            </a:r>
          </a:p>
          <a:p>
            <a:pPr lvl="2"/>
            <a:r>
              <a:rPr lang="en-US" dirty="0"/>
              <a:t>Depth perception</a:t>
            </a:r>
          </a:p>
          <a:p>
            <a:pPr lvl="1"/>
            <a:r>
              <a:rPr lang="en-US" dirty="0"/>
              <a:t>Night visual illusions</a:t>
            </a:r>
            <a:endParaRPr lang="en-US" sz="2800" dirty="0"/>
          </a:p>
          <a:p>
            <a:pPr lvl="2"/>
            <a:r>
              <a:rPr lang="en-US" dirty="0" err="1"/>
              <a:t>Autokinesis</a:t>
            </a:r>
            <a:endParaRPr lang="en-US" sz="2400" dirty="0"/>
          </a:p>
          <a:p>
            <a:pPr lvl="2"/>
            <a:r>
              <a:rPr lang="en-US" dirty="0"/>
              <a:t>False horizon</a:t>
            </a:r>
            <a:endParaRPr lang="en-US" sz="2400" dirty="0"/>
          </a:p>
          <a:p>
            <a:pPr lvl="2"/>
            <a:r>
              <a:rPr lang="en-US" dirty="0"/>
              <a:t>Size-distance illusion</a:t>
            </a:r>
          </a:p>
          <a:p>
            <a:pPr lvl="2"/>
            <a:r>
              <a:rPr lang="en-US" sz="2100" dirty="0"/>
              <a:t>Flicker vertigo</a:t>
            </a:r>
          </a:p>
          <a:p>
            <a:pPr lvl="2"/>
            <a:r>
              <a:rPr lang="en-US" dirty="0"/>
              <a:t>Reversible perspective</a:t>
            </a:r>
            <a:endParaRPr lang="en-US" sz="2400" dirty="0"/>
          </a:p>
          <a:p>
            <a:pPr lvl="2"/>
            <a:r>
              <a:rPr lang="en-US" dirty="0"/>
              <a:t>Terrain slopes illusion</a:t>
            </a:r>
            <a:endParaRPr lang="en-US" sz="2400" dirty="0"/>
          </a:p>
          <a:p>
            <a:pPr lvl="2"/>
            <a:r>
              <a:rPr lang="en-US" dirty="0"/>
              <a:t>Featureless terrain illusion</a:t>
            </a:r>
            <a:endParaRPr lang="en-US" sz="2400" dirty="0"/>
          </a:p>
          <a:p>
            <a:pPr lvl="2"/>
            <a:r>
              <a:rPr lang="en-US" dirty="0"/>
              <a:t>Atmospheric illusion</a:t>
            </a:r>
            <a:endParaRPr lang="en-US" sz="2400" dirty="0"/>
          </a:p>
          <a:p>
            <a:pPr lvl="2"/>
            <a:r>
              <a:rPr lang="en-US" dirty="0"/>
              <a:t>Ground lighting illusion</a:t>
            </a:r>
            <a:endParaRPr lang="en-US" sz="2400" dirty="0"/>
          </a:p>
          <a:p>
            <a:endParaRPr lang="en-US" dirty="0"/>
          </a:p>
        </p:txBody>
      </p:sp>
      <p:sp>
        <p:nvSpPr>
          <p:cNvPr id="4" name="Content Placeholder 3"/>
          <p:cNvSpPr>
            <a:spLocks noGrp="1"/>
          </p:cNvSpPr>
          <p:nvPr>
            <p:ph sz="half" idx="2"/>
          </p:nvPr>
        </p:nvSpPr>
        <p:spPr/>
        <p:txBody>
          <a:bodyPr>
            <a:normAutofit fontScale="77500" lnSpcReduction="20000"/>
          </a:bodyPr>
          <a:lstStyle/>
          <a:p>
            <a:pPr lvl="1"/>
            <a:r>
              <a:rPr lang="en-US" dirty="0"/>
              <a:t>UAS Night operation procedures</a:t>
            </a:r>
            <a:endParaRPr lang="en-US" sz="2800" dirty="0"/>
          </a:p>
          <a:p>
            <a:pPr lvl="2"/>
            <a:r>
              <a:rPr lang="en-US" dirty="0"/>
              <a:t>Equipment and Procedures</a:t>
            </a:r>
          </a:p>
          <a:p>
            <a:pPr lvl="2"/>
            <a:r>
              <a:rPr lang="en-US" dirty="0"/>
              <a:t>Protecting night vision</a:t>
            </a:r>
            <a:endParaRPr lang="en-US" sz="2400" dirty="0"/>
          </a:p>
          <a:p>
            <a:pPr lvl="2"/>
            <a:r>
              <a:rPr lang="en-US" dirty="0"/>
              <a:t>Takeoff and landing zone</a:t>
            </a:r>
            <a:endParaRPr lang="en-US" sz="2400" dirty="0"/>
          </a:p>
          <a:p>
            <a:pPr lvl="2"/>
            <a:r>
              <a:rPr lang="en-US" dirty="0"/>
              <a:t>Pre-flight briefing</a:t>
            </a:r>
            <a:endParaRPr lang="en-US" sz="2400" dirty="0"/>
          </a:p>
          <a:p>
            <a:pPr lvl="2"/>
            <a:r>
              <a:rPr lang="en-US" dirty="0"/>
              <a:t>Communications</a:t>
            </a:r>
            <a:endParaRPr lang="en-US" sz="2400" dirty="0"/>
          </a:p>
          <a:p>
            <a:pPr lvl="2"/>
            <a:r>
              <a:rPr lang="en-US" dirty="0"/>
              <a:t>Operational limitations</a:t>
            </a:r>
            <a:endParaRPr lang="en-US" sz="2400" dirty="0"/>
          </a:p>
          <a:p>
            <a:pPr lvl="3"/>
            <a:r>
              <a:rPr lang="en-US" dirty="0"/>
              <a:t>Horizontal speed</a:t>
            </a:r>
            <a:endParaRPr lang="en-US" sz="2000" dirty="0"/>
          </a:p>
          <a:p>
            <a:pPr lvl="3"/>
            <a:r>
              <a:rPr lang="en-US" dirty="0"/>
              <a:t>Vertical speed</a:t>
            </a:r>
            <a:endParaRPr lang="en-US" sz="2000" dirty="0"/>
          </a:p>
          <a:p>
            <a:pPr lvl="3"/>
            <a:r>
              <a:rPr lang="en-US" dirty="0"/>
              <a:t>Altitude</a:t>
            </a:r>
            <a:endParaRPr lang="en-US" sz="2000" dirty="0"/>
          </a:p>
          <a:p>
            <a:endParaRPr lang="en-US" dirty="0"/>
          </a:p>
        </p:txBody>
      </p:sp>
    </p:spTree>
    <p:extLst>
      <p:ext uri="{BB962C8B-B14F-4D97-AF65-F5344CB8AC3E}">
        <p14:creationId xmlns:p14="http://schemas.microsoft.com/office/powerpoint/2010/main" val="946677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Pre-flight Briefing</a:t>
            </a:r>
          </a:p>
        </p:txBody>
      </p:sp>
      <p:sp>
        <p:nvSpPr>
          <p:cNvPr id="5" name="Content Placeholder 4"/>
          <p:cNvSpPr>
            <a:spLocks noGrp="1"/>
          </p:cNvSpPr>
          <p:nvPr>
            <p:ph idx="1"/>
          </p:nvPr>
        </p:nvSpPr>
        <p:spPr/>
        <p:txBody>
          <a:bodyPr>
            <a:normAutofit fontScale="92500" lnSpcReduction="20000"/>
          </a:bodyPr>
          <a:lstStyle/>
          <a:p>
            <a:r>
              <a:rPr lang="en-US" dirty="0"/>
              <a:t>Type of Operation</a:t>
            </a:r>
          </a:p>
          <a:p>
            <a:r>
              <a:rPr lang="en-US" dirty="0"/>
              <a:t>Review Operation Map</a:t>
            </a:r>
          </a:p>
          <a:p>
            <a:pPr lvl="1"/>
            <a:r>
              <a:rPr lang="en-US" dirty="0"/>
              <a:t>Landing / Take Off Zone</a:t>
            </a:r>
          </a:p>
          <a:p>
            <a:pPr lvl="1"/>
            <a:r>
              <a:rPr lang="en-US" dirty="0"/>
              <a:t>Review known hazards</a:t>
            </a:r>
          </a:p>
          <a:p>
            <a:pPr lvl="1"/>
            <a:r>
              <a:rPr lang="en-US" dirty="0"/>
              <a:t>Visual Observer Positions</a:t>
            </a:r>
            <a:endParaRPr lang="en-US" dirty="0"/>
          </a:p>
          <a:p>
            <a:r>
              <a:rPr lang="en-US" dirty="0"/>
              <a:t>Communications</a:t>
            </a:r>
          </a:p>
          <a:p>
            <a:pPr lvl="1"/>
            <a:r>
              <a:rPr lang="en-US" dirty="0"/>
              <a:t>Identifiers / Call Sign</a:t>
            </a:r>
          </a:p>
          <a:p>
            <a:pPr lvl="1"/>
            <a:r>
              <a:rPr lang="en-US" dirty="0"/>
              <a:t>Radio Channels</a:t>
            </a:r>
          </a:p>
          <a:p>
            <a:r>
              <a:rPr lang="en-US" dirty="0"/>
              <a:t>Emergency Protocols</a:t>
            </a:r>
          </a:p>
          <a:p>
            <a:pPr lvl="1"/>
            <a:r>
              <a:rPr lang="en-US" dirty="0"/>
              <a:t>Fly-away</a:t>
            </a:r>
          </a:p>
          <a:p>
            <a:pPr lvl="1"/>
            <a:r>
              <a:rPr lang="en-US" dirty="0"/>
              <a:t>Loss of signal</a:t>
            </a:r>
          </a:p>
          <a:p>
            <a:pPr lvl="1"/>
            <a:r>
              <a:rPr lang="en-US" dirty="0"/>
              <a:t>Loss of power</a:t>
            </a:r>
          </a:p>
          <a:p>
            <a:endParaRPr lang="en-US" dirty="0"/>
          </a:p>
        </p:txBody>
      </p:sp>
    </p:spTree>
    <p:extLst>
      <p:ext uri="{BB962C8B-B14F-4D97-AF65-F5344CB8AC3E}">
        <p14:creationId xmlns:p14="http://schemas.microsoft.com/office/powerpoint/2010/main" val="4023010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Communications</a:t>
            </a:r>
          </a:p>
        </p:txBody>
      </p:sp>
      <p:sp>
        <p:nvSpPr>
          <p:cNvPr id="5" name="Content Placeholder 4"/>
          <p:cNvSpPr>
            <a:spLocks noGrp="1"/>
          </p:cNvSpPr>
          <p:nvPr>
            <p:ph idx="1"/>
          </p:nvPr>
        </p:nvSpPr>
        <p:spPr/>
        <p:txBody>
          <a:bodyPr/>
          <a:lstStyle/>
          <a:p>
            <a:r>
              <a:rPr lang="en-US" dirty="0"/>
              <a:t>Communications between the RPIC and VO(s) is critical</a:t>
            </a:r>
          </a:p>
          <a:p>
            <a:r>
              <a:rPr lang="en-US" dirty="0"/>
              <a:t>Radio Channel should be dedicated for RPIC and VO(s)</a:t>
            </a:r>
          </a:p>
          <a:p>
            <a:r>
              <a:rPr lang="en-US" dirty="0"/>
              <a:t>“Necessary only” communication with RPIC and VO(s)</a:t>
            </a:r>
          </a:p>
        </p:txBody>
      </p:sp>
    </p:spTree>
    <p:extLst>
      <p:ext uri="{BB962C8B-B14F-4D97-AF65-F5344CB8AC3E}">
        <p14:creationId xmlns:p14="http://schemas.microsoft.com/office/powerpoint/2010/main" val="1161572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Operational Limitations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916353414"/>
              </p:ext>
            </p:extLst>
          </p:nvPr>
        </p:nvGraphicFramePr>
        <p:xfrm>
          <a:off x="838200" y="2309202"/>
          <a:ext cx="10515600" cy="1483360"/>
        </p:xfrm>
        <a:graphic>
          <a:graphicData uri="http://schemas.openxmlformats.org/drawingml/2006/table">
            <a:tbl>
              <a:tblPr firstRow="1" bandRow="1">
                <a:tableStyleId>{7DF18680-E054-41AD-8BC1-D1AEF772440D}</a:tableStyleId>
              </a:tblPr>
              <a:tblGrid>
                <a:gridCol w="5257800">
                  <a:extLst>
                    <a:ext uri="{9D8B030D-6E8A-4147-A177-3AD203B41FA5}">
                      <a16:colId xmlns:a16="http://schemas.microsoft.com/office/drawing/2014/main" val="1938501740"/>
                    </a:ext>
                  </a:extLst>
                </a:gridCol>
                <a:gridCol w="5257800">
                  <a:extLst>
                    <a:ext uri="{9D8B030D-6E8A-4147-A177-3AD203B41FA5}">
                      <a16:colId xmlns:a16="http://schemas.microsoft.com/office/drawing/2014/main" val="3174262540"/>
                    </a:ext>
                  </a:extLst>
                </a:gridCol>
              </a:tblGrid>
              <a:tr h="370840">
                <a:tc>
                  <a:txBody>
                    <a:bodyPr/>
                    <a:lstStyle/>
                    <a:p>
                      <a:r>
                        <a:rPr lang="en-US" dirty="0"/>
                        <a:t>Operation</a:t>
                      </a:r>
                    </a:p>
                  </a:txBody>
                  <a:tcPr/>
                </a:tc>
                <a:tc>
                  <a:txBody>
                    <a:bodyPr/>
                    <a:lstStyle/>
                    <a:p>
                      <a:r>
                        <a:rPr lang="en-US" dirty="0"/>
                        <a:t>Limitation</a:t>
                      </a:r>
                    </a:p>
                  </a:txBody>
                  <a:tcPr/>
                </a:tc>
                <a:extLst>
                  <a:ext uri="{0D108BD9-81ED-4DB2-BD59-A6C34878D82A}">
                    <a16:rowId xmlns:a16="http://schemas.microsoft.com/office/drawing/2014/main" val="377669830"/>
                  </a:ext>
                </a:extLst>
              </a:tr>
              <a:tr h="370840">
                <a:tc>
                  <a:txBody>
                    <a:bodyPr/>
                    <a:lstStyle/>
                    <a:p>
                      <a:r>
                        <a:rPr lang="en-US" dirty="0"/>
                        <a:t>Maximum Altitude</a:t>
                      </a:r>
                    </a:p>
                  </a:txBody>
                  <a:tcPr/>
                </a:tc>
                <a:tc>
                  <a:txBody>
                    <a:bodyPr/>
                    <a:lstStyle/>
                    <a:p>
                      <a:r>
                        <a:rPr lang="en-US" dirty="0"/>
                        <a:t>200</a:t>
                      </a:r>
                      <a:r>
                        <a:rPr lang="en-US" baseline="0" dirty="0"/>
                        <a:t> </a:t>
                      </a:r>
                      <a:r>
                        <a:rPr lang="en-US" baseline="0" dirty="0" err="1"/>
                        <a:t>ft</a:t>
                      </a:r>
                      <a:r>
                        <a:rPr lang="en-US" baseline="0" dirty="0"/>
                        <a:t> Above Ground Level</a:t>
                      </a:r>
                      <a:endParaRPr lang="en-US" dirty="0"/>
                    </a:p>
                  </a:txBody>
                  <a:tcPr/>
                </a:tc>
                <a:extLst>
                  <a:ext uri="{0D108BD9-81ED-4DB2-BD59-A6C34878D82A}">
                    <a16:rowId xmlns:a16="http://schemas.microsoft.com/office/drawing/2014/main" val="2021201600"/>
                  </a:ext>
                </a:extLst>
              </a:tr>
              <a:tr h="370840">
                <a:tc>
                  <a:txBody>
                    <a:bodyPr/>
                    <a:lstStyle/>
                    <a:p>
                      <a:r>
                        <a:rPr lang="en-US" dirty="0"/>
                        <a:t>Maximum Vertical</a:t>
                      </a:r>
                      <a:r>
                        <a:rPr lang="en-US" baseline="0" dirty="0"/>
                        <a:t> Speed</a:t>
                      </a:r>
                      <a:endParaRPr lang="en-US" dirty="0"/>
                    </a:p>
                  </a:txBody>
                  <a:tcPr/>
                </a:tc>
                <a:tc>
                  <a:txBody>
                    <a:bodyPr/>
                    <a:lstStyle/>
                    <a:p>
                      <a:r>
                        <a:rPr lang="en-US" dirty="0"/>
                        <a:t>7 mph or 3.1 meters</a:t>
                      </a:r>
                      <a:r>
                        <a:rPr lang="en-US" baseline="0" dirty="0"/>
                        <a:t> per second</a:t>
                      </a:r>
                      <a:endParaRPr lang="en-US" dirty="0"/>
                    </a:p>
                  </a:txBody>
                  <a:tcPr/>
                </a:tc>
                <a:extLst>
                  <a:ext uri="{0D108BD9-81ED-4DB2-BD59-A6C34878D82A}">
                    <a16:rowId xmlns:a16="http://schemas.microsoft.com/office/drawing/2014/main" val="686535832"/>
                  </a:ext>
                </a:extLst>
              </a:tr>
              <a:tr h="370840">
                <a:tc>
                  <a:txBody>
                    <a:bodyPr/>
                    <a:lstStyle/>
                    <a:p>
                      <a:r>
                        <a:rPr lang="en-US" dirty="0"/>
                        <a:t>Maximum Horizontal Speed</a:t>
                      </a:r>
                    </a:p>
                  </a:txBody>
                  <a:tcPr/>
                </a:tc>
                <a:tc>
                  <a:txBody>
                    <a:bodyPr/>
                    <a:lstStyle/>
                    <a:p>
                      <a:r>
                        <a:rPr lang="en-US" dirty="0"/>
                        <a:t>20 mph or 9 meters per second</a:t>
                      </a:r>
                    </a:p>
                  </a:txBody>
                  <a:tcPr/>
                </a:tc>
                <a:extLst>
                  <a:ext uri="{0D108BD9-81ED-4DB2-BD59-A6C34878D82A}">
                    <a16:rowId xmlns:a16="http://schemas.microsoft.com/office/drawing/2014/main" val="2068796313"/>
                  </a:ext>
                </a:extLst>
              </a:tr>
            </a:tbl>
          </a:graphicData>
        </a:graphic>
      </p:graphicFrame>
    </p:spTree>
    <p:extLst>
      <p:ext uri="{BB962C8B-B14F-4D97-AF65-F5344CB8AC3E}">
        <p14:creationId xmlns:p14="http://schemas.microsoft.com/office/powerpoint/2010/main" val="3923663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Introduction and Concepts</a:t>
            </a:r>
          </a:p>
        </p:txBody>
      </p:sp>
      <p:sp>
        <p:nvSpPr>
          <p:cNvPr id="6" name="Text Placeholder 5"/>
          <p:cNvSpPr>
            <a:spLocks noGrp="1"/>
          </p:cNvSpPr>
          <p:nvPr>
            <p:ph type="body" idx="1"/>
          </p:nvPr>
        </p:nvSpPr>
        <p:spPr/>
        <p:txBody>
          <a:bodyPr/>
          <a:lstStyle/>
          <a:p>
            <a:endParaRPr lang="en-US"/>
          </a:p>
        </p:txBody>
      </p:sp>
    </p:spTree>
    <p:extLst>
      <p:ext uri="{BB962C8B-B14F-4D97-AF65-F5344CB8AC3E}">
        <p14:creationId xmlns:p14="http://schemas.microsoft.com/office/powerpoint/2010/main" val="346238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Understanding the how the eye works  - Cones vs Rods</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2584880"/>
            <a:ext cx="4598877" cy="3288197"/>
          </a:xfrm>
        </p:spPr>
      </p:pic>
      <p:sp>
        <p:nvSpPr>
          <p:cNvPr id="7" name="TextBox 6"/>
          <p:cNvSpPr txBox="1"/>
          <p:nvPr/>
        </p:nvSpPr>
        <p:spPr>
          <a:xfrm>
            <a:off x="1611335" y="1944291"/>
            <a:ext cx="3030958" cy="523220"/>
          </a:xfrm>
          <a:prstGeom prst="rect">
            <a:avLst/>
          </a:prstGeom>
          <a:noFill/>
        </p:spPr>
        <p:txBody>
          <a:bodyPr wrap="none" rtlCol="0">
            <a:spAutoFit/>
          </a:bodyPr>
          <a:lstStyle/>
          <a:p>
            <a:r>
              <a:rPr lang="en-US" sz="2800" dirty="0"/>
              <a:t>Anatomy of the Eye</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6901" y="1944291"/>
            <a:ext cx="4763784" cy="2447209"/>
          </a:xfrm>
          <a:prstGeom prst="rect">
            <a:avLst/>
          </a:prstGeom>
        </p:spPr>
      </p:pic>
      <p:sp>
        <p:nvSpPr>
          <p:cNvPr id="11" name="TextBox 10"/>
          <p:cNvSpPr txBox="1"/>
          <p:nvPr/>
        </p:nvSpPr>
        <p:spPr>
          <a:xfrm>
            <a:off x="6371827" y="4391500"/>
            <a:ext cx="2516966" cy="2031325"/>
          </a:xfrm>
          <a:prstGeom prst="rect">
            <a:avLst/>
          </a:prstGeom>
          <a:noFill/>
        </p:spPr>
        <p:txBody>
          <a:bodyPr wrap="square" rtlCol="0">
            <a:spAutoFit/>
          </a:bodyPr>
          <a:lstStyle/>
          <a:p>
            <a:r>
              <a:rPr lang="en-US" dirty="0"/>
              <a:t>Cones </a:t>
            </a:r>
          </a:p>
          <a:p>
            <a:pPr marL="285750" indent="-285750">
              <a:buFont typeface="Arial" panose="020B0604020202020204" pitchFamily="34" charset="0"/>
              <a:buChar char="•"/>
            </a:pPr>
            <a:r>
              <a:rPr lang="en-US" dirty="0"/>
              <a:t>High intensity light</a:t>
            </a:r>
          </a:p>
          <a:p>
            <a:pPr marL="285750" indent="-285750">
              <a:buFont typeface="Arial" panose="020B0604020202020204" pitchFamily="34" charset="0"/>
              <a:buChar char="•"/>
            </a:pPr>
            <a:r>
              <a:rPr lang="en-US" dirty="0"/>
              <a:t>Perceive color</a:t>
            </a:r>
          </a:p>
          <a:p>
            <a:pPr marL="285750" indent="-285750">
              <a:buFont typeface="Arial" panose="020B0604020202020204" pitchFamily="34" charset="0"/>
              <a:buChar char="•"/>
            </a:pPr>
            <a:r>
              <a:rPr lang="en-US" dirty="0"/>
              <a:t>Detail</a:t>
            </a:r>
          </a:p>
          <a:p>
            <a:pPr marL="285750" indent="-285750">
              <a:buFont typeface="Arial" panose="020B0604020202020204" pitchFamily="34" charset="0"/>
              <a:buChar char="•"/>
            </a:pPr>
            <a:r>
              <a:rPr lang="en-US" dirty="0"/>
              <a:t>Depth perception</a:t>
            </a:r>
          </a:p>
          <a:p>
            <a:pPr marL="285750" indent="-285750">
              <a:buFont typeface="Arial" panose="020B0604020202020204" pitchFamily="34" charset="0"/>
              <a:buChar char="•"/>
            </a:pPr>
            <a:r>
              <a:rPr lang="en-US" dirty="0"/>
              <a:t>Center of Retina</a:t>
            </a:r>
          </a:p>
          <a:p>
            <a:pPr marL="742950" lvl="1" indent="-285750">
              <a:buFont typeface="Arial" panose="020B0604020202020204" pitchFamily="34" charset="0"/>
              <a:buChar char="•"/>
            </a:pPr>
            <a:endParaRPr lang="en-US" dirty="0"/>
          </a:p>
        </p:txBody>
      </p:sp>
      <p:sp>
        <p:nvSpPr>
          <p:cNvPr id="12" name="TextBox 11"/>
          <p:cNvSpPr txBox="1"/>
          <p:nvPr/>
        </p:nvSpPr>
        <p:spPr>
          <a:xfrm>
            <a:off x="9046030" y="4391500"/>
            <a:ext cx="2307770" cy="2308324"/>
          </a:xfrm>
          <a:prstGeom prst="rect">
            <a:avLst/>
          </a:prstGeom>
          <a:noFill/>
        </p:spPr>
        <p:txBody>
          <a:bodyPr wrap="square" rtlCol="0">
            <a:spAutoFit/>
          </a:bodyPr>
          <a:lstStyle/>
          <a:p>
            <a:r>
              <a:rPr lang="en-US" dirty="0"/>
              <a:t>Rods</a:t>
            </a:r>
          </a:p>
          <a:p>
            <a:pPr marL="285750" indent="-285750">
              <a:buFont typeface="Arial" panose="020B0604020202020204" pitchFamily="34" charset="0"/>
              <a:buChar char="•"/>
            </a:pPr>
            <a:r>
              <a:rPr lang="en-US" dirty="0"/>
              <a:t>Low intensity light</a:t>
            </a:r>
          </a:p>
          <a:p>
            <a:pPr marL="285750" indent="-285750">
              <a:buFont typeface="Arial" panose="020B0604020202020204" pitchFamily="34" charset="0"/>
              <a:buChar char="•"/>
            </a:pPr>
            <a:r>
              <a:rPr lang="en-US" dirty="0"/>
              <a:t>Peripheral vison</a:t>
            </a:r>
          </a:p>
          <a:p>
            <a:pPr marL="285750" indent="-285750">
              <a:buFont typeface="Arial" panose="020B0604020202020204" pitchFamily="34" charset="0"/>
              <a:buChar char="•"/>
            </a:pPr>
            <a:r>
              <a:rPr lang="en-US" dirty="0"/>
              <a:t>Located mainly towards outside of retina</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1715360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Blind Spots - </a:t>
            </a:r>
            <a:r>
              <a:rPr lang="en-US" dirty="0"/>
              <a:t>Anatomical</a:t>
            </a:r>
            <a:endParaRPr lang="en-US" dirty="0"/>
          </a:p>
        </p:txBody>
      </p:sp>
      <p:sp>
        <p:nvSpPr>
          <p:cNvPr id="5" name="Content Placeholder 4"/>
          <p:cNvSpPr>
            <a:spLocks noGrp="1"/>
          </p:cNvSpPr>
          <p:nvPr>
            <p:ph idx="1"/>
          </p:nvPr>
        </p:nvSpPr>
        <p:spPr>
          <a:xfrm>
            <a:off x="914400" y="1690688"/>
            <a:ext cx="10515600" cy="4351338"/>
          </a:xfrm>
        </p:spPr>
        <p:txBody>
          <a:bodyPr/>
          <a:lstStyle/>
          <a:p>
            <a:pPr marL="0" indent="0">
              <a:buNone/>
            </a:pPr>
            <a:r>
              <a:rPr lang="en-US" dirty="0"/>
              <a:t>Blind spot where the optic nerve connects to the retina</a:t>
            </a:r>
          </a:p>
          <a:p>
            <a:pPr marL="0" indent="0">
              <a:buNone/>
            </a:pPr>
            <a:endParaRPr lang="en-US" dirty="0"/>
          </a:p>
          <a:p>
            <a:pPr marL="0" indent="0">
              <a:buNone/>
            </a:pPr>
            <a:r>
              <a:rPr lang="en-US" dirty="0"/>
              <a:t>Cover left eye and focus on blue cross. Then slowly walk towards screen until the square disappears</a:t>
            </a:r>
          </a:p>
        </p:txBody>
      </p:sp>
      <p:sp>
        <p:nvSpPr>
          <p:cNvPr id="2" name="Cross 1"/>
          <p:cNvSpPr/>
          <p:nvPr/>
        </p:nvSpPr>
        <p:spPr>
          <a:xfrm>
            <a:off x="1132114" y="4478736"/>
            <a:ext cx="653143" cy="620485"/>
          </a:xfrm>
          <a:prstGeom prst="plus">
            <a:avLst>
              <a:gd name="adj" fmla="val 47807"/>
            </a:avLst>
          </a:prstGeom>
          <a:solidFill>
            <a:srgbClr val="496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ame 2"/>
          <p:cNvSpPr/>
          <p:nvPr/>
        </p:nvSpPr>
        <p:spPr>
          <a:xfrm>
            <a:off x="10668001" y="4574381"/>
            <a:ext cx="435428" cy="429193"/>
          </a:xfrm>
          <a:prstGeom prst="frame">
            <a:avLst/>
          </a:prstGeom>
          <a:solidFill>
            <a:srgbClr val="496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8975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Blind Spots - Night</a:t>
            </a:r>
          </a:p>
        </p:txBody>
      </p:sp>
      <p:sp>
        <p:nvSpPr>
          <p:cNvPr id="5" name="Content Placeholder 4"/>
          <p:cNvSpPr>
            <a:spLocks noGrp="1"/>
          </p:cNvSpPr>
          <p:nvPr>
            <p:ph idx="1"/>
          </p:nvPr>
        </p:nvSpPr>
        <p:spPr>
          <a:xfrm>
            <a:off x="914400" y="1690688"/>
            <a:ext cx="10515600" cy="4351338"/>
          </a:xfrm>
        </p:spPr>
        <p:txBody>
          <a:bodyPr/>
          <a:lstStyle/>
          <a:p>
            <a:r>
              <a:rPr lang="en-US" dirty="0"/>
              <a:t>Occurs in low light</a:t>
            </a:r>
          </a:p>
          <a:p>
            <a:r>
              <a:rPr lang="en-US" dirty="0"/>
              <a:t>5 to 10 degrees in the center of vision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8593" y="3016251"/>
            <a:ext cx="4694835" cy="3166930"/>
          </a:xfrm>
          <a:prstGeom prst="rect">
            <a:avLst/>
          </a:prstGeom>
        </p:spPr>
      </p:pic>
    </p:spTree>
    <p:extLst>
      <p:ext uri="{BB962C8B-B14F-4D97-AF65-F5344CB8AC3E}">
        <p14:creationId xmlns:p14="http://schemas.microsoft.com/office/powerpoint/2010/main" val="255692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Acclimation To Darkness</a:t>
            </a:r>
          </a:p>
        </p:txBody>
      </p:sp>
      <p:sp>
        <p:nvSpPr>
          <p:cNvPr id="5" name="Content Placeholder 4"/>
          <p:cNvSpPr>
            <a:spLocks noGrp="1"/>
          </p:cNvSpPr>
          <p:nvPr>
            <p:ph idx="1"/>
          </p:nvPr>
        </p:nvSpPr>
        <p:spPr/>
        <p:txBody>
          <a:bodyPr/>
          <a:lstStyle/>
          <a:p>
            <a:pPr marL="0" indent="0">
              <a:buNone/>
            </a:pPr>
            <a:r>
              <a:rPr lang="en-US" dirty="0"/>
              <a:t>Eye adapting to darkness</a:t>
            </a:r>
          </a:p>
          <a:p>
            <a:pPr marL="0" indent="0">
              <a:buNone/>
            </a:pPr>
            <a:endParaRPr lang="en-US" dirty="0"/>
          </a:p>
          <a:p>
            <a:r>
              <a:rPr lang="en-US" dirty="0"/>
              <a:t>Avoid Carbon Monoxide (smoking or fumes)</a:t>
            </a:r>
          </a:p>
          <a:p>
            <a:r>
              <a:rPr lang="en-US" dirty="0"/>
              <a:t>Vitamin A</a:t>
            </a:r>
          </a:p>
          <a:p>
            <a:r>
              <a:rPr lang="en-US" dirty="0"/>
              <a:t>Avoid bright lights</a:t>
            </a:r>
          </a:p>
          <a:p>
            <a:pPr lvl="1"/>
            <a:r>
              <a:rPr lang="en-US" dirty="0"/>
              <a:t>Set cell phones/tablet screens to lowest light possible</a:t>
            </a:r>
          </a:p>
          <a:p>
            <a:r>
              <a:rPr lang="en-US" dirty="0"/>
              <a:t>Scan and look with peripheral vision</a:t>
            </a:r>
          </a:p>
          <a:p>
            <a:pPr lvl="1"/>
            <a:r>
              <a:rPr lang="en-US" dirty="0"/>
              <a:t>10 degrees off center (above or to the side)</a:t>
            </a:r>
          </a:p>
          <a:p>
            <a:pPr lvl="1"/>
            <a:endParaRPr lang="en-US" dirty="0"/>
          </a:p>
        </p:txBody>
      </p:sp>
    </p:spTree>
    <p:extLst>
      <p:ext uri="{BB962C8B-B14F-4D97-AF65-F5344CB8AC3E}">
        <p14:creationId xmlns:p14="http://schemas.microsoft.com/office/powerpoint/2010/main" val="995327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Handling Bright Lights</a:t>
            </a:r>
          </a:p>
        </p:txBody>
      </p:sp>
      <p:sp>
        <p:nvSpPr>
          <p:cNvPr id="5" name="Content Placeholder 4"/>
          <p:cNvSpPr>
            <a:spLocks noGrp="1"/>
          </p:cNvSpPr>
          <p:nvPr>
            <p:ph idx="1"/>
          </p:nvPr>
        </p:nvSpPr>
        <p:spPr/>
        <p:txBody>
          <a:bodyPr/>
          <a:lstStyle/>
          <a:p>
            <a:r>
              <a:rPr lang="en-US" dirty="0"/>
              <a:t>Cover one eye</a:t>
            </a:r>
          </a:p>
          <a:p>
            <a:r>
              <a:rPr lang="en-US" dirty="0"/>
              <a:t>Look away</a:t>
            </a:r>
          </a:p>
          <a:p>
            <a:r>
              <a:rPr lang="en-US" dirty="0"/>
              <a:t>Utilize red light as much as possible</a:t>
            </a:r>
          </a:p>
          <a:p>
            <a:endParaRPr lang="en-US" dirty="0"/>
          </a:p>
        </p:txBody>
      </p:sp>
    </p:spTree>
    <p:extLst>
      <p:ext uri="{BB962C8B-B14F-4D97-AF65-F5344CB8AC3E}">
        <p14:creationId xmlns:p14="http://schemas.microsoft.com/office/powerpoint/2010/main" val="4056584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Depth Perception</a:t>
            </a:r>
          </a:p>
        </p:txBody>
      </p:sp>
      <p:sp>
        <p:nvSpPr>
          <p:cNvPr id="5" name="Content Placeholder 4"/>
          <p:cNvSpPr>
            <a:spLocks noGrp="1"/>
          </p:cNvSpPr>
          <p:nvPr>
            <p:ph idx="1"/>
          </p:nvPr>
        </p:nvSpPr>
        <p:spPr/>
        <p:txBody>
          <a:bodyPr/>
          <a:lstStyle/>
          <a:p>
            <a:r>
              <a:rPr lang="en-US" dirty="0"/>
              <a:t>Cones provide depth perception</a:t>
            </a:r>
          </a:p>
          <a:p>
            <a:r>
              <a:rPr lang="en-US" dirty="0"/>
              <a:t>In low light Rods are used over Cones</a:t>
            </a:r>
          </a:p>
          <a:p>
            <a:r>
              <a:rPr lang="en-US" dirty="0"/>
              <a:t>Spatial clues</a:t>
            </a:r>
          </a:p>
          <a:p>
            <a:r>
              <a:rPr lang="en-US" dirty="0"/>
              <a:t>Proper scanning – stop, turn, stop, turn</a:t>
            </a:r>
          </a:p>
        </p:txBody>
      </p:sp>
      <p:cxnSp>
        <p:nvCxnSpPr>
          <p:cNvPr id="3" name="Straight Arrow Connector 2"/>
          <p:cNvCxnSpPr/>
          <p:nvPr/>
        </p:nvCxnSpPr>
        <p:spPr>
          <a:xfrm flipV="1">
            <a:off x="1349829" y="3989726"/>
            <a:ext cx="1894114" cy="10886"/>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9829" y="5033508"/>
            <a:ext cx="0" cy="569573"/>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1349829" y="4834504"/>
            <a:ext cx="1741714" cy="15194"/>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167743" y="4184422"/>
            <a:ext cx="0" cy="569573"/>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1349829" y="5671682"/>
            <a:ext cx="1894114" cy="10886"/>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6096000" y="3899466"/>
            <a:ext cx="21771" cy="1703615"/>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8153399" y="3880812"/>
            <a:ext cx="10886" cy="1703615"/>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357257" y="3989726"/>
            <a:ext cx="1632856" cy="1485789"/>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6291943" y="4000612"/>
            <a:ext cx="1665513" cy="1474903"/>
          </a:xfrm>
          <a:prstGeom prst="straightConnector1">
            <a:avLst/>
          </a:prstGeom>
          <a:ln w="76200">
            <a:solidFill>
              <a:srgbClr val="4968F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2912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yora.potx" id="{B295E9C2-6FE5-434A-9029-461312AAE44A}" vid="{6E16A359-AFA0-4060-8C76-9A7217140E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389411F90F5942AF8F32F3C138E424" ma:contentTypeVersion="2" ma:contentTypeDescription="Create a new document." ma:contentTypeScope="" ma:versionID="ef24570cec574fea6a998d91d3e29e32">
  <xsd:schema xmlns:xsd="http://www.w3.org/2001/XMLSchema" xmlns:xs="http://www.w3.org/2001/XMLSchema" xmlns:p="http://schemas.microsoft.com/office/2006/metadata/properties" xmlns:ns2="e664f04f-99fc-4589-8ca8-9541b9fc127b" targetNamespace="http://schemas.microsoft.com/office/2006/metadata/properties" ma:root="true" ma:fieldsID="c53cb89958abf5d1b4a67fa7e3223e86" ns2:_="">
    <xsd:import namespace="e664f04f-99fc-4589-8ca8-9541b9fc127b"/>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64f04f-99fc-4589-8ca8-9541b9fc127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E0990E-ED03-43B3-9F01-B6E0FA4C9F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64f04f-99fc-4589-8ca8-9541b9fc12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F13DDC-36B9-4F33-8F71-B0804D428756}">
  <ds:schemaRefs>
    <ds:schemaRef ds:uri="http://www.w3.org/XML/1998/namespace"/>
    <ds:schemaRef ds:uri="http://purl.org/dc/terms/"/>
    <ds:schemaRef ds:uri="e664f04f-99fc-4589-8ca8-9541b9fc127b"/>
    <ds:schemaRef ds:uri="http://schemas.microsoft.com/office/2006/documentManagement/types"/>
    <ds:schemaRef ds:uri="http://schemas.microsoft.com/office/2006/metadata/properties"/>
    <ds:schemaRef ds:uri="http://purl.org/dc/elements/1.1/"/>
    <ds:schemaRef ds:uri="http://purl.org/dc/dcmityp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5A673CB5-2AC8-4CC5-A811-DD5391EB0F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Skyora</Template>
  <TotalTime>283</TotalTime>
  <Words>843</Words>
  <Application>Microsoft Office PowerPoint</Application>
  <PresentationFormat>Widescreen</PresentationFormat>
  <Paragraphs>171</Paragraphs>
  <Slides>22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Airstrike</vt:lpstr>
      <vt:lpstr>Arial</vt:lpstr>
      <vt:lpstr>Calibri</vt:lpstr>
      <vt:lpstr>Calibri Light</vt:lpstr>
      <vt:lpstr>Office Theme</vt:lpstr>
      <vt:lpstr>Effects of Darkness on Vision</vt:lpstr>
      <vt:lpstr>Agenda</vt:lpstr>
      <vt:lpstr>Introduction and Concepts</vt:lpstr>
      <vt:lpstr>Understanding the how the eye works  - Cones vs Rods</vt:lpstr>
      <vt:lpstr>Blind Spots - Anatomical</vt:lpstr>
      <vt:lpstr>Blind Spots - Night</vt:lpstr>
      <vt:lpstr>Acclimation To Darkness</vt:lpstr>
      <vt:lpstr>Handling Bright Lights</vt:lpstr>
      <vt:lpstr>Depth Perception</vt:lpstr>
      <vt:lpstr>Night Visual Illusions</vt:lpstr>
      <vt:lpstr>Autokinesis</vt:lpstr>
      <vt:lpstr>False Horizon</vt:lpstr>
      <vt:lpstr>Size-Distance Illusion</vt:lpstr>
      <vt:lpstr>Flicker Vertigo</vt:lpstr>
      <vt:lpstr>Other Types of Illusions</vt:lpstr>
      <vt:lpstr>UAS Night Operation Procedures</vt:lpstr>
      <vt:lpstr>Equipment and Procedures</vt:lpstr>
      <vt:lpstr>Protecting Night Vision</vt:lpstr>
      <vt:lpstr>Takeoff And Landing Zone</vt:lpstr>
      <vt:lpstr>Pre-flight Briefing</vt:lpstr>
      <vt:lpstr>Communications</vt:lpstr>
      <vt:lpstr>Operational Limitations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Effects of Darkness on Vision</dc:title>
  <dc:creator>Keenan N.</dc:creator>
  <cp:lastModifiedBy>Keenan N.</cp:lastModifiedBy>
  <cp:revision>20</cp:revision>
  <dcterms:created xsi:type="dcterms:W3CDTF">2016-10-30T05:58:25Z</dcterms:created>
  <dcterms:modified xsi:type="dcterms:W3CDTF">2016-11-07T22:11:40Z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0x0101005D389411F90F5942AF8F32F3C138E424</vt:lpwstr>
  </property>
</Properties>
</file>